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202702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213742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132543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148698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100579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155218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401429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301280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11588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282119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3A9BC-525D-4C77-A322-9D576951FE1B}" type="datetimeFigureOut">
              <a:rPr lang="en-IN" smtClean="0"/>
              <a:pPr/>
              <a:t>10-05-2021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241324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3A9BC-525D-4C77-A322-9D576951FE1B}" type="datetimeFigureOut">
              <a:rPr lang="en-IN" smtClean="0"/>
              <a:pPr/>
              <a:t>10-05-2021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97D54-F472-4F61-9440-24BF6B3A8957}" type="slidenum">
              <a:rPr lang="en-IN" smtClean="0"/>
              <a:pPr/>
              <a:t>‹#›</a:t>
            </a:fld>
            <a:endParaRPr lang="en-IN"/>
          </a:p>
        </p:txBody>
      </p:sp>
    </p:spTree>
    <p:extLst>
      <p:ext uri="{BB962C8B-B14F-4D97-AF65-F5344CB8AC3E}">
        <p14:creationId xmlns:p14="http://schemas.microsoft.com/office/powerpoint/2010/main" xmlns="" val="133443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8641"/>
            <a:ext cx="7772400" cy="1152127"/>
          </a:xfrm>
        </p:spPr>
        <p:txBody>
          <a:bodyPr/>
          <a:lstStyle/>
          <a:p>
            <a:r>
              <a:rPr lang="en-US" dirty="0" smtClean="0">
                <a:solidFill>
                  <a:schemeClr val="bg1"/>
                </a:solidFill>
                <a:latin typeface="Algerian" pitchFamily="82" charset="0"/>
              </a:rPr>
              <a:t>corrosion of </a:t>
            </a:r>
            <a:r>
              <a:rPr lang="en-US" dirty="0" err="1" smtClean="0">
                <a:solidFill>
                  <a:schemeClr val="bg1"/>
                </a:solidFill>
                <a:latin typeface="Algerian" pitchFamily="82" charset="0"/>
              </a:rPr>
              <a:t>taj</a:t>
            </a:r>
            <a:r>
              <a:rPr lang="en-US" dirty="0" smtClean="0">
                <a:solidFill>
                  <a:schemeClr val="bg1"/>
                </a:solidFill>
                <a:latin typeface="Algerian" pitchFamily="82" charset="0"/>
              </a:rPr>
              <a:t> </a:t>
            </a:r>
            <a:r>
              <a:rPr lang="en-US" dirty="0" err="1" smtClean="0">
                <a:solidFill>
                  <a:schemeClr val="bg1"/>
                </a:solidFill>
                <a:latin typeface="Algerian" pitchFamily="82" charset="0"/>
              </a:rPr>
              <a:t>mahal</a:t>
            </a:r>
            <a:r>
              <a:rPr lang="en-US" dirty="0" smtClean="0">
                <a:latin typeface="Algerian" pitchFamily="82" charset="0"/>
              </a:rPr>
              <a:t>.</a:t>
            </a:r>
            <a:endParaRPr lang="en-IN" dirty="0">
              <a:latin typeface="Algerian" pitchFamily="82" charset="0"/>
            </a:endParaRPr>
          </a:p>
        </p:txBody>
      </p:sp>
      <p:sp>
        <p:nvSpPr>
          <p:cNvPr id="3" name="Subtitle 2"/>
          <p:cNvSpPr>
            <a:spLocks noGrp="1"/>
          </p:cNvSpPr>
          <p:nvPr>
            <p:ph type="subTitle" idx="1"/>
          </p:nvPr>
        </p:nvSpPr>
        <p:spPr>
          <a:xfrm>
            <a:off x="755576" y="2348880"/>
            <a:ext cx="3168352" cy="3289920"/>
          </a:xfrm>
        </p:spPr>
        <p:txBody>
          <a:bodyPr>
            <a:normAutofit lnSpcReduction="10000"/>
          </a:bodyPr>
          <a:lstStyle/>
          <a:p>
            <a:r>
              <a:rPr lang="en-US" dirty="0" err="1" smtClean="0">
                <a:solidFill>
                  <a:schemeClr val="bg1"/>
                </a:solidFill>
                <a:latin typeface="Algerian" pitchFamily="82" charset="0"/>
                <a:cs typeface="Angsana New" pitchFamily="18" charset="-34"/>
              </a:rPr>
              <a:t>Iam</a:t>
            </a:r>
            <a:r>
              <a:rPr lang="en-US" dirty="0" smtClean="0">
                <a:solidFill>
                  <a:schemeClr val="bg1"/>
                </a:solidFill>
                <a:latin typeface="Algerian" pitchFamily="82" charset="0"/>
                <a:cs typeface="Angsana New" pitchFamily="18" charset="-34"/>
              </a:rPr>
              <a:t> </a:t>
            </a:r>
            <a:r>
              <a:rPr lang="en-US" dirty="0" err="1" smtClean="0">
                <a:solidFill>
                  <a:schemeClr val="bg1"/>
                </a:solidFill>
                <a:latin typeface="Algerian" pitchFamily="82" charset="0"/>
                <a:cs typeface="Angsana New" pitchFamily="18" charset="-34"/>
              </a:rPr>
              <a:t>k.shanmuka</a:t>
            </a:r>
            <a:r>
              <a:rPr lang="en-US" dirty="0" smtClean="0">
                <a:solidFill>
                  <a:schemeClr val="bg1"/>
                </a:solidFill>
                <a:latin typeface="Algerian" pitchFamily="82" charset="0"/>
                <a:cs typeface="Angsana New" pitchFamily="18" charset="-34"/>
              </a:rPr>
              <a:t> </a:t>
            </a:r>
            <a:r>
              <a:rPr lang="en-US" dirty="0" err="1" smtClean="0">
                <a:solidFill>
                  <a:schemeClr val="bg1"/>
                </a:solidFill>
                <a:latin typeface="Algerian" pitchFamily="82" charset="0"/>
                <a:cs typeface="Angsana New" pitchFamily="18" charset="-34"/>
              </a:rPr>
              <a:t>sai</a:t>
            </a:r>
            <a:r>
              <a:rPr lang="en-US" dirty="0" smtClean="0">
                <a:solidFill>
                  <a:schemeClr val="bg1"/>
                </a:solidFill>
                <a:latin typeface="Algerian" pitchFamily="82" charset="0"/>
                <a:cs typeface="Angsana New" pitchFamily="18" charset="-34"/>
              </a:rPr>
              <a:t> </a:t>
            </a:r>
            <a:r>
              <a:rPr lang="en-US" dirty="0" err="1" smtClean="0">
                <a:solidFill>
                  <a:schemeClr val="bg1"/>
                </a:solidFill>
                <a:latin typeface="Algerian" pitchFamily="82" charset="0"/>
                <a:cs typeface="Angsana New" pitchFamily="18" charset="-34"/>
              </a:rPr>
              <a:t>arun</a:t>
            </a:r>
            <a:r>
              <a:rPr lang="en-US" dirty="0" smtClean="0">
                <a:solidFill>
                  <a:schemeClr val="bg1"/>
                </a:solidFill>
                <a:latin typeface="Algerian" pitchFamily="82" charset="0"/>
                <a:cs typeface="Angsana New" pitchFamily="18" charset="-34"/>
              </a:rPr>
              <a:t> of class </a:t>
            </a:r>
            <a:r>
              <a:rPr lang="en-US" dirty="0" err="1" smtClean="0">
                <a:solidFill>
                  <a:schemeClr val="bg1"/>
                </a:solidFill>
                <a:latin typeface="Algerian" pitchFamily="82" charset="0"/>
                <a:cs typeface="Angsana New" pitchFamily="18" charset="-34"/>
              </a:rPr>
              <a:t>xa</a:t>
            </a:r>
            <a:r>
              <a:rPr lang="en-US" dirty="0" smtClean="0">
                <a:solidFill>
                  <a:schemeClr val="bg1"/>
                </a:solidFill>
                <a:latin typeface="Algerian" pitchFamily="82" charset="0"/>
                <a:cs typeface="Angsana New" pitchFamily="18" charset="-34"/>
              </a:rPr>
              <a:t> of </a:t>
            </a:r>
            <a:r>
              <a:rPr lang="en-US" dirty="0" err="1" smtClean="0">
                <a:solidFill>
                  <a:schemeClr val="bg1"/>
                </a:solidFill>
                <a:latin typeface="Algerian" pitchFamily="82" charset="0"/>
                <a:cs typeface="Angsana New" pitchFamily="18" charset="-34"/>
              </a:rPr>
              <a:t>siddhartha</a:t>
            </a:r>
            <a:r>
              <a:rPr lang="en-US" dirty="0" smtClean="0">
                <a:solidFill>
                  <a:schemeClr val="bg1"/>
                </a:solidFill>
                <a:latin typeface="Algerian" pitchFamily="82" charset="0"/>
                <a:cs typeface="Angsana New" pitchFamily="18" charset="-34"/>
              </a:rPr>
              <a:t> public </a:t>
            </a:r>
            <a:r>
              <a:rPr lang="en-US" dirty="0" smtClean="0">
                <a:solidFill>
                  <a:schemeClr val="bg1"/>
                </a:solidFill>
                <a:latin typeface="Algerian" pitchFamily="82" charset="0"/>
                <a:cs typeface="Angsana New" pitchFamily="18" charset="-34"/>
              </a:rPr>
              <a:t>school.</a:t>
            </a:r>
            <a:endParaRPr lang="en-IN" dirty="0">
              <a:solidFill>
                <a:schemeClr val="bg1"/>
              </a:solidFill>
              <a:latin typeface="Algerian" pitchFamily="82" charset="0"/>
              <a:cs typeface="Angsana New" pitchFamily="18" charset="-34"/>
            </a:endParaRPr>
          </a:p>
        </p:txBody>
      </p:sp>
    </p:spTree>
    <p:extLst>
      <p:ext uri="{BB962C8B-B14F-4D97-AF65-F5344CB8AC3E}">
        <p14:creationId xmlns:p14="http://schemas.microsoft.com/office/powerpoint/2010/main" xmlns="" val="851851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79512" y="116633"/>
            <a:ext cx="4320480" cy="1440159"/>
          </a:xfrm>
        </p:spPr>
        <p:txBody>
          <a:bodyPr/>
          <a:lstStyle/>
          <a:p>
            <a:r>
              <a:rPr lang="en-US" dirty="0" smtClean="0">
                <a:solidFill>
                  <a:schemeClr val="bg1"/>
                </a:solidFill>
                <a:latin typeface="Algerian" pitchFamily="82" charset="0"/>
              </a:rPr>
              <a:t>Contents :-</a:t>
            </a:r>
            <a:br>
              <a:rPr lang="en-US" dirty="0" smtClean="0">
                <a:solidFill>
                  <a:schemeClr val="bg1"/>
                </a:solidFill>
                <a:latin typeface="Algerian" pitchFamily="82" charset="0"/>
              </a:rPr>
            </a:br>
            <a:endParaRPr lang="en-IN" dirty="0">
              <a:solidFill>
                <a:schemeClr val="bg1"/>
              </a:solidFill>
              <a:latin typeface="Algerian" pitchFamily="82" charset="0"/>
            </a:endParaRPr>
          </a:p>
        </p:txBody>
      </p:sp>
      <p:sp>
        <p:nvSpPr>
          <p:cNvPr id="3" name="Subtitle 2"/>
          <p:cNvSpPr>
            <a:spLocks noGrp="1"/>
          </p:cNvSpPr>
          <p:nvPr>
            <p:ph type="subTitle" idx="1"/>
          </p:nvPr>
        </p:nvSpPr>
        <p:spPr>
          <a:xfrm>
            <a:off x="827584" y="1124744"/>
            <a:ext cx="3816424" cy="5472608"/>
          </a:xfrm>
        </p:spPr>
        <p:txBody>
          <a:bodyPr>
            <a:normAutofit fontScale="77500" lnSpcReduction="20000"/>
          </a:bodyPr>
          <a:lstStyle/>
          <a:p>
            <a:r>
              <a:rPr lang="en-US" b="1" dirty="0" smtClean="0">
                <a:solidFill>
                  <a:schemeClr val="bg1"/>
                </a:solidFill>
                <a:latin typeface="Maiandra GD" pitchFamily="34" charset="0"/>
              </a:rPr>
              <a:t>1) About history of </a:t>
            </a:r>
            <a:r>
              <a:rPr lang="en-US" b="1" dirty="0" err="1" smtClean="0">
                <a:solidFill>
                  <a:schemeClr val="bg1"/>
                </a:solidFill>
                <a:latin typeface="Maiandra GD" pitchFamily="34" charset="0"/>
              </a:rPr>
              <a:t>taj</a:t>
            </a:r>
            <a:r>
              <a:rPr lang="en-US" b="1" dirty="0" smtClean="0">
                <a:solidFill>
                  <a:schemeClr val="bg1"/>
                </a:solidFill>
                <a:latin typeface="Maiandra GD" pitchFamily="34" charset="0"/>
              </a:rPr>
              <a:t> </a:t>
            </a:r>
            <a:r>
              <a:rPr lang="en-US" b="1" dirty="0" err="1" smtClean="0">
                <a:solidFill>
                  <a:schemeClr val="bg1"/>
                </a:solidFill>
                <a:latin typeface="Maiandra GD" pitchFamily="34" charset="0"/>
              </a:rPr>
              <a:t>mahal</a:t>
            </a:r>
            <a:r>
              <a:rPr lang="en-US" b="1" dirty="0">
                <a:solidFill>
                  <a:schemeClr val="bg1"/>
                </a:solidFill>
                <a:latin typeface="Maiandra GD" pitchFamily="34" charset="0"/>
              </a:rPr>
              <a:t>.</a:t>
            </a:r>
            <a:endParaRPr lang="en-US" b="1" dirty="0" smtClean="0">
              <a:solidFill>
                <a:schemeClr val="bg1"/>
              </a:solidFill>
              <a:latin typeface="Maiandra GD" pitchFamily="34" charset="0"/>
            </a:endParaRPr>
          </a:p>
          <a:p>
            <a:endParaRPr lang="en-US" b="1" dirty="0" smtClean="0">
              <a:solidFill>
                <a:schemeClr val="bg1"/>
              </a:solidFill>
              <a:latin typeface="Maiandra GD" pitchFamily="34" charset="0"/>
            </a:endParaRPr>
          </a:p>
          <a:p>
            <a:r>
              <a:rPr lang="en-US" b="1" dirty="0" smtClean="0">
                <a:solidFill>
                  <a:schemeClr val="bg1"/>
                </a:solidFill>
                <a:latin typeface="Maiandra GD" pitchFamily="34" charset="0"/>
              </a:rPr>
              <a:t>2) About acid rain .</a:t>
            </a:r>
          </a:p>
          <a:p>
            <a:endParaRPr lang="en-US" b="1" dirty="0" smtClean="0">
              <a:solidFill>
                <a:schemeClr val="bg1"/>
              </a:solidFill>
              <a:latin typeface="Maiandra GD" pitchFamily="34" charset="0"/>
            </a:endParaRPr>
          </a:p>
          <a:p>
            <a:r>
              <a:rPr lang="en-US" b="1" dirty="0" smtClean="0">
                <a:solidFill>
                  <a:schemeClr val="bg1"/>
                </a:solidFill>
                <a:latin typeface="Maiandra GD" pitchFamily="34" charset="0"/>
              </a:rPr>
              <a:t>3) Effects of acid rain on </a:t>
            </a:r>
            <a:r>
              <a:rPr lang="en-US" b="1" dirty="0" err="1" smtClean="0">
                <a:solidFill>
                  <a:schemeClr val="bg1"/>
                </a:solidFill>
                <a:latin typeface="Maiandra GD" pitchFamily="34" charset="0"/>
              </a:rPr>
              <a:t>taj</a:t>
            </a:r>
            <a:r>
              <a:rPr lang="en-US" b="1" dirty="0" smtClean="0">
                <a:solidFill>
                  <a:schemeClr val="bg1"/>
                </a:solidFill>
                <a:latin typeface="Maiandra GD" pitchFamily="34" charset="0"/>
              </a:rPr>
              <a:t> </a:t>
            </a:r>
            <a:r>
              <a:rPr lang="en-US" b="1" dirty="0" err="1" smtClean="0">
                <a:solidFill>
                  <a:schemeClr val="bg1"/>
                </a:solidFill>
                <a:latin typeface="Maiandra GD" pitchFamily="34" charset="0"/>
              </a:rPr>
              <a:t>mahal</a:t>
            </a:r>
            <a:r>
              <a:rPr lang="en-US" b="1" dirty="0" smtClean="0">
                <a:solidFill>
                  <a:schemeClr val="bg1"/>
                </a:solidFill>
                <a:latin typeface="Maiandra GD" pitchFamily="34" charset="0"/>
              </a:rPr>
              <a:t>.</a:t>
            </a:r>
          </a:p>
          <a:p>
            <a:endParaRPr lang="en-US" b="1" dirty="0" smtClean="0">
              <a:solidFill>
                <a:schemeClr val="bg1"/>
              </a:solidFill>
              <a:latin typeface="Maiandra GD" pitchFamily="34" charset="0"/>
            </a:endParaRPr>
          </a:p>
          <a:p>
            <a:r>
              <a:rPr lang="en-US" b="1" dirty="0" smtClean="0">
                <a:solidFill>
                  <a:schemeClr val="bg1"/>
                </a:solidFill>
                <a:latin typeface="Maiandra GD" pitchFamily="34" charset="0"/>
              </a:rPr>
              <a:t>4) </a:t>
            </a:r>
            <a:r>
              <a:rPr lang="en-US" b="1" dirty="0" err="1" smtClean="0">
                <a:solidFill>
                  <a:schemeClr val="bg1"/>
                </a:solidFill>
                <a:latin typeface="Maiandra GD" pitchFamily="34" charset="0"/>
              </a:rPr>
              <a:t>Taj</a:t>
            </a:r>
            <a:r>
              <a:rPr lang="en-US" b="1" dirty="0" smtClean="0">
                <a:solidFill>
                  <a:schemeClr val="bg1"/>
                </a:solidFill>
                <a:latin typeface="Maiandra GD" pitchFamily="34" charset="0"/>
              </a:rPr>
              <a:t> </a:t>
            </a:r>
            <a:r>
              <a:rPr lang="en-US" b="1" dirty="0" err="1" smtClean="0">
                <a:solidFill>
                  <a:schemeClr val="bg1"/>
                </a:solidFill>
                <a:latin typeface="Maiandra GD" pitchFamily="34" charset="0"/>
              </a:rPr>
              <a:t>mahal</a:t>
            </a:r>
            <a:r>
              <a:rPr lang="en-US" b="1" dirty="0" smtClean="0">
                <a:solidFill>
                  <a:schemeClr val="bg1"/>
                </a:solidFill>
                <a:latin typeface="Maiandra GD" pitchFamily="34" charset="0"/>
              </a:rPr>
              <a:t> before and after.</a:t>
            </a:r>
          </a:p>
          <a:p>
            <a:endParaRPr lang="en-US" b="1" dirty="0" smtClean="0">
              <a:solidFill>
                <a:schemeClr val="bg1"/>
              </a:solidFill>
              <a:latin typeface="Maiandra GD" pitchFamily="34" charset="0"/>
            </a:endParaRPr>
          </a:p>
          <a:p>
            <a:r>
              <a:rPr lang="en-US" b="1" dirty="0" smtClean="0">
                <a:solidFill>
                  <a:schemeClr val="bg1"/>
                </a:solidFill>
                <a:latin typeface="Maiandra GD" pitchFamily="34" charset="0"/>
              </a:rPr>
              <a:t>5) Causes of acid rain.</a:t>
            </a:r>
          </a:p>
          <a:p>
            <a:endParaRPr lang="en-US" b="1" dirty="0" smtClean="0">
              <a:solidFill>
                <a:schemeClr val="bg1"/>
              </a:solidFill>
              <a:latin typeface="Maiandra GD" pitchFamily="34" charset="0"/>
            </a:endParaRPr>
          </a:p>
          <a:p>
            <a:r>
              <a:rPr lang="en-US" b="1" dirty="0" smtClean="0">
                <a:solidFill>
                  <a:schemeClr val="bg1"/>
                </a:solidFill>
                <a:latin typeface="Maiandra GD" pitchFamily="34" charset="0"/>
              </a:rPr>
              <a:t>6) Measures to protect </a:t>
            </a:r>
            <a:r>
              <a:rPr lang="en-US" b="1" dirty="0" err="1" smtClean="0">
                <a:solidFill>
                  <a:schemeClr val="bg1"/>
                </a:solidFill>
                <a:latin typeface="Maiandra GD" pitchFamily="34" charset="0"/>
              </a:rPr>
              <a:t>taj</a:t>
            </a:r>
            <a:r>
              <a:rPr lang="en-US" b="1" dirty="0" smtClean="0">
                <a:solidFill>
                  <a:schemeClr val="bg1"/>
                </a:solidFill>
                <a:latin typeface="Maiandra GD" pitchFamily="34" charset="0"/>
              </a:rPr>
              <a:t> </a:t>
            </a:r>
            <a:r>
              <a:rPr lang="en-US" b="1" dirty="0" err="1" smtClean="0">
                <a:solidFill>
                  <a:schemeClr val="bg1"/>
                </a:solidFill>
                <a:latin typeface="Maiandra GD" pitchFamily="34" charset="0"/>
              </a:rPr>
              <a:t>mahal</a:t>
            </a:r>
            <a:r>
              <a:rPr lang="en-US" b="1" dirty="0" smtClean="0">
                <a:solidFill>
                  <a:schemeClr val="bg1"/>
                </a:solidFill>
                <a:latin typeface="Maiandra GD" pitchFamily="34" charset="0"/>
              </a:rPr>
              <a:t> from acid rain.</a:t>
            </a:r>
            <a:endParaRPr lang="en-US" b="1" dirty="0" smtClean="0">
              <a:solidFill>
                <a:schemeClr val="bg1"/>
              </a:solidFill>
              <a:latin typeface="Maiandra GD" pitchFamily="34" charset="0"/>
            </a:endParaRPr>
          </a:p>
          <a:p>
            <a:pPr marL="457200" indent="-457200">
              <a:buFont typeface="Wingdings" pitchFamily="2" charset="2"/>
              <a:buChar char="Ø"/>
            </a:pPr>
            <a:endParaRPr lang="en-IN" b="1" dirty="0">
              <a:solidFill>
                <a:schemeClr val="tx1">
                  <a:lumMod val="95000"/>
                  <a:lumOff val="5000"/>
                </a:schemeClr>
              </a:solidFill>
              <a:latin typeface="Bradley Hand ITC" pitchFamily="66" charset="0"/>
            </a:endParaRPr>
          </a:p>
        </p:txBody>
      </p:sp>
    </p:spTree>
    <p:extLst>
      <p:ext uri="{BB962C8B-B14F-4D97-AF65-F5344CB8AC3E}">
        <p14:creationId xmlns:p14="http://schemas.microsoft.com/office/powerpoint/2010/main" xmlns="" val="21748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217" y="0"/>
            <a:ext cx="9753600" cy="7272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251520" y="116633"/>
            <a:ext cx="8206680" cy="1368152"/>
          </a:xfrm>
        </p:spPr>
        <p:txBody>
          <a:bodyPr>
            <a:normAutofit fontScale="90000"/>
          </a:bodyPr>
          <a:lstStyle/>
          <a:p>
            <a:r>
              <a:rPr lang="en-US" dirty="0" smtClean="0">
                <a:solidFill>
                  <a:schemeClr val="bg1"/>
                </a:solidFill>
                <a:latin typeface="Algerian" pitchFamily="82" charset="0"/>
              </a:rPr>
              <a:t>About history of </a:t>
            </a:r>
            <a:r>
              <a:rPr lang="en-US" dirty="0" err="1" smtClean="0">
                <a:solidFill>
                  <a:schemeClr val="bg1"/>
                </a:solidFill>
                <a:latin typeface="Algerian" pitchFamily="82" charset="0"/>
              </a:rPr>
              <a:t>taj</a:t>
            </a:r>
            <a:r>
              <a:rPr lang="en-US" dirty="0" smtClean="0">
                <a:solidFill>
                  <a:schemeClr val="bg1"/>
                </a:solidFill>
                <a:latin typeface="Algerian" pitchFamily="82" charset="0"/>
              </a:rPr>
              <a:t> </a:t>
            </a:r>
            <a:r>
              <a:rPr lang="en-US" dirty="0" err="1" smtClean="0">
                <a:solidFill>
                  <a:schemeClr val="bg1"/>
                </a:solidFill>
                <a:latin typeface="Algerian" pitchFamily="82" charset="0"/>
              </a:rPr>
              <a:t>mahal</a:t>
            </a:r>
            <a:endParaRPr lang="en-IN" dirty="0">
              <a:solidFill>
                <a:schemeClr val="bg1"/>
              </a:solidFill>
              <a:latin typeface="Algerian" pitchFamily="82" charset="0"/>
            </a:endParaRPr>
          </a:p>
        </p:txBody>
      </p:sp>
      <p:sp>
        <p:nvSpPr>
          <p:cNvPr id="3" name="Subtitle 2"/>
          <p:cNvSpPr>
            <a:spLocks noGrp="1"/>
          </p:cNvSpPr>
          <p:nvPr>
            <p:ph type="subTitle" idx="1"/>
          </p:nvPr>
        </p:nvSpPr>
        <p:spPr>
          <a:xfrm>
            <a:off x="0" y="1988840"/>
            <a:ext cx="4860032" cy="5283968"/>
          </a:xfrm>
        </p:spPr>
        <p:txBody>
          <a:bodyPr>
            <a:noAutofit/>
          </a:bodyPr>
          <a:lstStyle/>
          <a:p>
            <a:r>
              <a:rPr lang="en-IN" sz="2000" b="0" i="0" dirty="0" smtClean="0">
                <a:solidFill>
                  <a:schemeClr val="bg1"/>
                </a:solidFill>
                <a:effectLst/>
                <a:latin typeface="Maiandra GD" pitchFamily="34" charset="0"/>
              </a:rPr>
              <a:t>The </a:t>
            </a:r>
            <a:r>
              <a:rPr lang="en-IN" sz="2000" b="0" i="0" dirty="0" err="1" smtClean="0">
                <a:solidFill>
                  <a:schemeClr val="bg1"/>
                </a:solidFill>
                <a:effectLst/>
                <a:latin typeface="Maiandra GD" pitchFamily="34" charset="0"/>
              </a:rPr>
              <a:t>Taj</a:t>
            </a:r>
            <a:r>
              <a:rPr lang="en-IN" sz="2000" b="0" i="0" dirty="0" smtClean="0">
                <a:solidFill>
                  <a:schemeClr val="bg1"/>
                </a:solidFill>
                <a:effectLst/>
                <a:latin typeface="Maiandra GD" pitchFamily="34" charset="0"/>
              </a:rPr>
              <a:t> </a:t>
            </a:r>
            <a:r>
              <a:rPr lang="en-IN" sz="2000" b="0" i="0" dirty="0" err="1" smtClean="0">
                <a:solidFill>
                  <a:schemeClr val="bg1"/>
                </a:solidFill>
                <a:effectLst/>
                <a:latin typeface="Maiandra GD" pitchFamily="34" charset="0"/>
              </a:rPr>
              <a:t>Mahal</a:t>
            </a:r>
            <a:r>
              <a:rPr lang="en-IN" sz="2000" b="0" i="0" dirty="0" smtClean="0">
                <a:solidFill>
                  <a:schemeClr val="bg1"/>
                </a:solidFill>
                <a:effectLst/>
                <a:latin typeface="Maiandra GD" pitchFamily="34" charset="0"/>
              </a:rPr>
              <a:t> is located on the right bank of the Yamuna River in a vast Mughal garden that encompasses nearly 17 hectares, in the Agra District in Uttar Pradesh. It was built by Mughal Emperor Shah </a:t>
            </a:r>
            <a:r>
              <a:rPr lang="en-IN" sz="2000" b="0" i="0" dirty="0" err="1" smtClean="0">
                <a:solidFill>
                  <a:schemeClr val="bg1"/>
                </a:solidFill>
                <a:effectLst/>
                <a:latin typeface="Maiandra GD" pitchFamily="34" charset="0"/>
              </a:rPr>
              <a:t>Jahan</a:t>
            </a:r>
            <a:r>
              <a:rPr lang="en-IN" sz="2000" b="0" i="0" dirty="0" smtClean="0">
                <a:solidFill>
                  <a:schemeClr val="bg1"/>
                </a:solidFill>
                <a:effectLst/>
                <a:latin typeface="Maiandra GD" pitchFamily="34" charset="0"/>
              </a:rPr>
              <a:t> in memory of his wife </a:t>
            </a:r>
            <a:r>
              <a:rPr lang="en-IN" sz="2000" b="0" i="0" dirty="0" err="1" smtClean="0">
                <a:solidFill>
                  <a:schemeClr val="bg1"/>
                </a:solidFill>
                <a:effectLst/>
                <a:latin typeface="Maiandra GD" pitchFamily="34" charset="0"/>
              </a:rPr>
              <a:t>Mumtaz</a:t>
            </a:r>
            <a:r>
              <a:rPr lang="en-IN" sz="2000" b="0" i="0" dirty="0" smtClean="0">
                <a:solidFill>
                  <a:schemeClr val="bg1"/>
                </a:solidFill>
                <a:effectLst/>
                <a:latin typeface="Maiandra GD" pitchFamily="34" charset="0"/>
              </a:rPr>
              <a:t> </a:t>
            </a:r>
            <a:r>
              <a:rPr lang="en-IN" sz="2000" b="0" i="0" dirty="0" err="1" smtClean="0">
                <a:solidFill>
                  <a:schemeClr val="bg1"/>
                </a:solidFill>
                <a:effectLst/>
                <a:latin typeface="Maiandra GD" pitchFamily="34" charset="0"/>
              </a:rPr>
              <a:t>Mahal</a:t>
            </a:r>
            <a:r>
              <a:rPr lang="en-IN" sz="2000" b="0" i="0" dirty="0" smtClean="0">
                <a:solidFill>
                  <a:schemeClr val="bg1"/>
                </a:solidFill>
                <a:effectLst/>
                <a:latin typeface="Maiandra GD" pitchFamily="34" charset="0"/>
              </a:rPr>
              <a:t> with construction starting in 1632 AD and completed in 1648 AD. For its construction, masons, stone-cutters, inlayers, carvers, painters, calligraphers, dome builders and other artisans were requisitioned from the whole of the empire and also from the Central Asia and Iran. </a:t>
            </a:r>
            <a:r>
              <a:rPr lang="en-IN" sz="2000" b="0" i="0" dirty="0" err="1" smtClean="0">
                <a:solidFill>
                  <a:schemeClr val="bg1"/>
                </a:solidFill>
                <a:effectLst/>
                <a:latin typeface="Maiandra GD" pitchFamily="34" charset="0"/>
              </a:rPr>
              <a:t>Ustad</a:t>
            </a:r>
            <a:r>
              <a:rPr lang="en-IN" sz="2000" b="0" i="0" dirty="0" smtClean="0">
                <a:solidFill>
                  <a:schemeClr val="bg1"/>
                </a:solidFill>
                <a:effectLst/>
                <a:latin typeface="Maiandra GD" pitchFamily="34" charset="0"/>
              </a:rPr>
              <a:t>-Ahmad </a:t>
            </a:r>
            <a:r>
              <a:rPr lang="en-IN" sz="2000" b="0" i="0" dirty="0" err="1" smtClean="0">
                <a:solidFill>
                  <a:schemeClr val="bg1"/>
                </a:solidFill>
                <a:effectLst/>
                <a:latin typeface="Maiandra GD" pitchFamily="34" charset="0"/>
              </a:rPr>
              <a:t>Lahori</a:t>
            </a:r>
            <a:r>
              <a:rPr lang="en-IN" sz="2000" b="0" i="0" dirty="0" smtClean="0">
                <a:solidFill>
                  <a:schemeClr val="bg1"/>
                </a:solidFill>
                <a:effectLst/>
                <a:latin typeface="Maiandra GD" pitchFamily="34" charset="0"/>
              </a:rPr>
              <a:t> was the main architect of the </a:t>
            </a:r>
            <a:r>
              <a:rPr lang="en-IN" sz="2000" b="0" i="0" dirty="0" err="1" smtClean="0">
                <a:solidFill>
                  <a:schemeClr val="bg1"/>
                </a:solidFill>
                <a:effectLst/>
                <a:latin typeface="Maiandra GD" pitchFamily="34" charset="0"/>
              </a:rPr>
              <a:t>Taj</a:t>
            </a:r>
            <a:r>
              <a:rPr lang="en-IN" sz="2000" b="0" i="0" dirty="0" smtClean="0">
                <a:solidFill>
                  <a:schemeClr val="bg1"/>
                </a:solidFill>
                <a:effectLst/>
                <a:latin typeface="Maiandra GD" pitchFamily="34" charset="0"/>
              </a:rPr>
              <a:t> </a:t>
            </a:r>
            <a:r>
              <a:rPr lang="en-IN" sz="2000" b="0" i="0" dirty="0" err="1" smtClean="0">
                <a:solidFill>
                  <a:schemeClr val="bg1"/>
                </a:solidFill>
                <a:effectLst/>
                <a:latin typeface="Maiandra GD" pitchFamily="34" charset="0"/>
              </a:rPr>
              <a:t>Mahal</a:t>
            </a:r>
            <a:r>
              <a:rPr lang="en-IN" sz="2000" b="0" i="0" dirty="0" smtClean="0">
                <a:solidFill>
                  <a:schemeClr val="bg1"/>
                </a:solidFill>
                <a:effectLst/>
                <a:latin typeface="Maiandra GD" pitchFamily="34" charset="0"/>
              </a:rPr>
              <a:t>.</a:t>
            </a:r>
            <a:endParaRPr lang="en-IN" sz="2000" dirty="0">
              <a:solidFill>
                <a:schemeClr val="bg1"/>
              </a:solidFill>
              <a:latin typeface="Maiandra GD" pitchFamily="34" charset="0"/>
            </a:endParaRPr>
          </a:p>
        </p:txBody>
      </p:sp>
    </p:spTree>
    <p:extLst>
      <p:ext uri="{BB962C8B-B14F-4D97-AF65-F5344CB8AC3E}">
        <p14:creationId xmlns:p14="http://schemas.microsoft.com/office/powerpoint/2010/main" xmlns="" val="2290199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251520" y="116633"/>
            <a:ext cx="4536504" cy="1368151"/>
          </a:xfrm>
        </p:spPr>
        <p:txBody>
          <a:bodyPr>
            <a:normAutofit fontScale="90000"/>
          </a:bodyPr>
          <a:lstStyle/>
          <a:p>
            <a:r>
              <a:rPr lang="en-US" dirty="0" smtClean="0">
                <a:solidFill>
                  <a:schemeClr val="bg1"/>
                </a:solidFill>
                <a:latin typeface="Algerian" pitchFamily="82" charset="0"/>
              </a:rPr>
              <a:t>About acid rain </a:t>
            </a:r>
            <a:endParaRPr lang="en-IN" dirty="0">
              <a:solidFill>
                <a:schemeClr val="bg1"/>
              </a:solidFill>
              <a:latin typeface="Algerian" pitchFamily="82" charset="0"/>
            </a:endParaRPr>
          </a:p>
        </p:txBody>
      </p:sp>
      <p:sp>
        <p:nvSpPr>
          <p:cNvPr id="3" name="Subtitle 2"/>
          <p:cNvSpPr>
            <a:spLocks noGrp="1"/>
          </p:cNvSpPr>
          <p:nvPr>
            <p:ph type="subTitle" idx="1"/>
          </p:nvPr>
        </p:nvSpPr>
        <p:spPr>
          <a:xfrm>
            <a:off x="179512" y="1412776"/>
            <a:ext cx="4824536" cy="4968552"/>
          </a:xfrm>
          <a:solidFill>
            <a:schemeClr val="tx1"/>
          </a:solidFill>
        </p:spPr>
        <p:txBody>
          <a:bodyPr>
            <a:normAutofit fontScale="92500" lnSpcReduction="20000"/>
          </a:bodyPr>
          <a:lstStyle/>
          <a:p>
            <a:r>
              <a:rPr lang="en-IN" dirty="0" smtClean="0">
                <a:solidFill>
                  <a:schemeClr val="bg1"/>
                </a:solidFill>
                <a:latin typeface="Maiandra GD" pitchFamily="34" charset="0"/>
              </a:rPr>
              <a:t>Acid rain is caused by a chemical reaction that begins when compounds like </a:t>
            </a:r>
            <a:r>
              <a:rPr lang="en-IN" dirty="0" err="1" smtClean="0">
                <a:solidFill>
                  <a:schemeClr val="bg1"/>
                </a:solidFill>
                <a:latin typeface="Maiandra GD" pitchFamily="34" charset="0"/>
              </a:rPr>
              <a:t>sulfur</a:t>
            </a:r>
            <a:r>
              <a:rPr lang="en-IN" dirty="0" smtClean="0">
                <a:solidFill>
                  <a:schemeClr val="bg1"/>
                </a:solidFill>
                <a:latin typeface="Maiandra GD" pitchFamily="34" charset="0"/>
              </a:rPr>
              <a:t> dioxide and nitrogen oxides are released into the air. These substances can rise very high into the atmosphere, where they mix and react with water, oxygen, and other chemicals to form more acidic pollutants, known as acid rain.</a:t>
            </a:r>
          </a:p>
          <a:p>
            <a:endParaRPr lang="en-IN"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132856"/>
            <a:ext cx="3885084" cy="3165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8598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11560" y="188640"/>
            <a:ext cx="7772400" cy="1368153"/>
          </a:xfrm>
        </p:spPr>
        <p:txBody>
          <a:bodyPr>
            <a:normAutofit/>
          </a:bodyPr>
          <a:lstStyle/>
          <a:p>
            <a:r>
              <a:rPr lang="en-US" sz="3300" dirty="0" smtClean="0">
                <a:solidFill>
                  <a:schemeClr val="bg1"/>
                </a:solidFill>
                <a:latin typeface="Algerian" pitchFamily="82" charset="0"/>
              </a:rPr>
              <a:t>Effects of acid rain on </a:t>
            </a:r>
            <a:r>
              <a:rPr lang="en-US" sz="3300" dirty="0" err="1" smtClean="0">
                <a:solidFill>
                  <a:schemeClr val="bg1"/>
                </a:solidFill>
                <a:latin typeface="Algerian" pitchFamily="82" charset="0"/>
              </a:rPr>
              <a:t>taj</a:t>
            </a:r>
            <a:r>
              <a:rPr lang="en-US" sz="3300" dirty="0" smtClean="0">
                <a:solidFill>
                  <a:schemeClr val="bg1"/>
                </a:solidFill>
                <a:latin typeface="Algerian" pitchFamily="82" charset="0"/>
              </a:rPr>
              <a:t> </a:t>
            </a:r>
            <a:r>
              <a:rPr lang="en-US" sz="3300" dirty="0" err="1" smtClean="0">
                <a:solidFill>
                  <a:schemeClr val="bg1"/>
                </a:solidFill>
                <a:latin typeface="Algerian" pitchFamily="82" charset="0"/>
              </a:rPr>
              <a:t>mahal</a:t>
            </a:r>
            <a:r>
              <a:rPr lang="en-US" sz="3300" dirty="0" smtClean="0">
                <a:solidFill>
                  <a:schemeClr val="bg1"/>
                </a:solidFill>
                <a:latin typeface="Algerian" pitchFamily="82" charset="0"/>
              </a:rPr>
              <a:t> </a:t>
            </a:r>
            <a:endParaRPr lang="en-IN" sz="3300" dirty="0">
              <a:solidFill>
                <a:schemeClr val="bg1"/>
              </a:solidFill>
              <a:latin typeface="Algerian" pitchFamily="82" charset="0"/>
            </a:endParaRPr>
          </a:p>
        </p:txBody>
      </p:sp>
      <p:sp>
        <p:nvSpPr>
          <p:cNvPr id="3" name="Subtitle 2"/>
          <p:cNvSpPr>
            <a:spLocks noGrp="1"/>
          </p:cNvSpPr>
          <p:nvPr>
            <p:ph type="subTitle" idx="1"/>
          </p:nvPr>
        </p:nvSpPr>
        <p:spPr>
          <a:xfrm>
            <a:off x="251520" y="1556792"/>
            <a:ext cx="4752528" cy="4752528"/>
          </a:xfrm>
          <a:solidFill>
            <a:schemeClr val="tx1"/>
          </a:solidFill>
        </p:spPr>
        <p:txBody>
          <a:bodyPr>
            <a:normAutofit fontScale="92500"/>
          </a:bodyPr>
          <a:lstStyle/>
          <a:p>
            <a:pPr>
              <a:buFont typeface="Wingdings" pitchFamily="2" charset="2"/>
              <a:buChar char="Ø"/>
            </a:pPr>
            <a:r>
              <a:rPr lang="en-IN" sz="2400" b="1" dirty="0" smtClean="0">
                <a:solidFill>
                  <a:schemeClr val="bg1"/>
                </a:solidFill>
                <a:latin typeface="Maiandra GD" pitchFamily="34" charset="0"/>
              </a:rPr>
              <a:t>When the acid rain attacks or falls on the </a:t>
            </a:r>
            <a:r>
              <a:rPr lang="en-IN" sz="2400" b="1" dirty="0" err="1" smtClean="0">
                <a:solidFill>
                  <a:schemeClr val="bg1"/>
                </a:solidFill>
                <a:latin typeface="Maiandra GD" pitchFamily="34" charset="0"/>
              </a:rPr>
              <a:t>Taj</a:t>
            </a:r>
            <a:r>
              <a:rPr lang="en-IN" sz="2400" b="1" dirty="0" smtClean="0">
                <a:solidFill>
                  <a:schemeClr val="bg1"/>
                </a:solidFill>
                <a:latin typeface="Maiandra GD" pitchFamily="34" charset="0"/>
              </a:rPr>
              <a:t> </a:t>
            </a:r>
            <a:r>
              <a:rPr lang="en-IN" sz="2400" b="1" dirty="0" err="1" smtClean="0">
                <a:solidFill>
                  <a:schemeClr val="bg1"/>
                </a:solidFill>
                <a:latin typeface="Maiandra GD" pitchFamily="34" charset="0"/>
              </a:rPr>
              <a:t>Mahal</a:t>
            </a:r>
            <a:r>
              <a:rPr lang="en-IN" sz="2400" b="1" dirty="0" smtClean="0">
                <a:solidFill>
                  <a:schemeClr val="bg1"/>
                </a:solidFill>
                <a:latin typeface="Maiandra GD" pitchFamily="34" charset="0"/>
              </a:rPr>
              <a:t> the monument gets corroded. </a:t>
            </a:r>
            <a:r>
              <a:rPr lang="en-IN" sz="2400" b="1" dirty="0" err="1" smtClean="0">
                <a:solidFill>
                  <a:schemeClr val="bg1"/>
                </a:solidFill>
                <a:latin typeface="Maiandra GD" pitchFamily="34" charset="0"/>
              </a:rPr>
              <a:t>Taj</a:t>
            </a:r>
            <a:r>
              <a:rPr lang="en-IN" sz="2400" b="1" dirty="0" smtClean="0">
                <a:solidFill>
                  <a:schemeClr val="bg1"/>
                </a:solidFill>
                <a:latin typeface="Maiandra GD" pitchFamily="34" charset="0"/>
              </a:rPr>
              <a:t> </a:t>
            </a:r>
            <a:r>
              <a:rPr lang="en-IN" sz="2400" b="1" dirty="0" err="1" smtClean="0">
                <a:solidFill>
                  <a:schemeClr val="bg1"/>
                </a:solidFill>
                <a:latin typeface="Maiandra GD" pitchFamily="34" charset="0"/>
              </a:rPr>
              <a:t>Mahal</a:t>
            </a:r>
            <a:r>
              <a:rPr lang="en-IN" sz="2400" b="1" dirty="0" smtClean="0">
                <a:solidFill>
                  <a:schemeClr val="bg1"/>
                </a:solidFill>
                <a:latin typeface="Maiandra GD" pitchFamily="34" charset="0"/>
              </a:rPr>
              <a:t> is completely made of marble, acid rains reacts with marble to form a powder-like substance which is then washed away by the rain. This phenomenon is called marble cancer</a:t>
            </a:r>
            <a:r>
              <a:rPr lang="en-IN" sz="2400" b="1" dirty="0" smtClean="0">
                <a:solidFill>
                  <a:schemeClr val="bg1"/>
                </a:solidFill>
                <a:latin typeface="Maiandra GD" pitchFamily="34" charset="0"/>
              </a:rPr>
              <a:t>.</a:t>
            </a:r>
          </a:p>
          <a:p>
            <a:pPr>
              <a:buFont typeface="Wingdings" pitchFamily="2" charset="2"/>
              <a:buChar char="Ø"/>
            </a:pPr>
            <a:r>
              <a:rPr lang="en-IN" sz="2400" b="1" dirty="0" smtClean="0">
                <a:solidFill>
                  <a:schemeClr val="bg1"/>
                </a:solidFill>
                <a:latin typeface="Maiandra GD" pitchFamily="34" charset="0"/>
              </a:rPr>
              <a:t>I</a:t>
            </a:r>
            <a:r>
              <a:rPr lang="en-IN" sz="2400" b="1" dirty="0" smtClean="0">
                <a:solidFill>
                  <a:schemeClr val="bg1"/>
                </a:solidFill>
                <a:latin typeface="Maiandra GD" pitchFamily="34" charset="0"/>
              </a:rPr>
              <a:t>n </a:t>
            </a:r>
            <a:r>
              <a:rPr lang="en-IN" sz="2400" b="1" dirty="0" smtClean="0">
                <a:solidFill>
                  <a:schemeClr val="bg1"/>
                </a:solidFill>
                <a:latin typeface="Maiandra GD" pitchFamily="34" charset="0"/>
              </a:rPr>
              <a:t>addition, the soot particles emitted from the Mathura oil refinery located near Agra is leading to the yellowing of </a:t>
            </a:r>
            <a:r>
              <a:rPr lang="en-IN" sz="2400" b="1" dirty="0" err="1" smtClean="0">
                <a:solidFill>
                  <a:schemeClr val="bg1"/>
                </a:solidFill>
                <a:latin typeface="Maiandra GD" pitchFamily="34" charset="0"/>
              </a:rPr>
              <a:t>Taj</a:t>
            </a:r>
            <a:r>
              <a:rPr lang="en-IN" sz="2400" b="1" dirty="0" smtClean="0">
                <a:solidFill>
                  <a:schemeClr val="bg1"/>
                </a:solidFill>
                <a:latin typeface="Maiandra GD" pitchFamily="34" charset="0"/>
              </a:rPr>
              <a:t> </a:t>
            </a:r>
            <a:r>
              <a:rPr lang="en-IN" sz="2400" b="1" dirty="0" err="1" smtClean="0">
                <a:solidFill>
                  <a:schemeClr val="bg1"/>
                </a:solidFill>
                <a:latin typeface="Maiandra GD" pitchFamily="34" charset="0"/>
              </a:rPr>
              <a:t>Mahal</a:t>
            </a:r>
            <a:r>
              <a:rPr lang="en-IN" sz="2400" b="1" dirty="0" smtClean="0">
                <a:solidFill>
                  <a:schemeClr val="bg1"/>
                </a:solidFill>
                <a:latin typeface="Maiandra GD" pitchFamily="34" charset="0"/>
              </a:rPr>
              <a:t> marble.</a:t>
            </a:r>
          </a:p>
          <a:p>
            <a:pPr>
              <a:buFont typeface="Wingdings" pitchFamily="2" charset="2"/>
              <a:buChar char="Ø"/>
            </a:pPr>
            <a:endParaRPr lang="en-IN" dirty="0">
              <a:solidFill>
                <a:schemeClr val="bg1"/>
              </a:solidFill>
              <a:latin typeface="Maiandra GD" pitchFamily="34" charset="0"/>
            </a:endParaRPr>
          </a:p>
        </p:txBody>
      </p:sp>
      <p:pic>
        <p:nvPicPr>
          <p:cNvPr id="1026" name="Picture 2" descr="Visit Agra and Adore the dazzling beauty of Taj Mahal in Monsoon Season :  backpacking"/>
          <p:cNvPicPr>
            <a:picLocks noChangeAspect="1" noChangeArrowheads="1"/>
          </p:cNvPicPr>
          <p:nvPr/>
        </p:nvPicPr>
        <p:blipFill>
          <a:blip r:embed="rId3" cstate="print"/>
          <a:srcRect/>
          <a:stretch>
            <a:fillRect/>
          </a:stretch>
        </p:blipFill>
        <p:spPr bwMode="auto">
          <a:xfrm>
            <a:off x="5580112" y="2132856"/>
            <a:ext cx="3384376" cy="31683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CID rain &amp; effects on taj mahal"/>
          <p:cNvPicPr>
            <a:picLocks noChangeAspect="1" noChangeArrowheads="1"/>
          </p:cNvPicPr>
          <p:nvPr/>
        </p:nvPicPr>
        <p:blipFill>
          <a:blip r:embed="rId2" cstate="print"/>
          <a:srcRect/>
          <a:stretch>
            <a:fillRect/>
          </a:stretch>
        </p:blipFill>
        <p:spPr bwMode="auto">
          <a:xfrm>
            <a:off x="0" y="0"/>
            <a:ext cx="9144000" cy="71014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0" y="260649"/>
            <a:ext cx="7236296" cy="1368151"/>
          </a:xfrm>
        </p:spPr>
        <p:txBody>
          <a:bodyPr/>
          <a:lstStyle/>
          <a:p>
            <a:r>
              <a:rPr lang="en-US" dirty="0" smtClean="0">
                <a:solidFill>
                  <a:schemeClr val="bg1"/>
                </a:solidFill>
                <a:latin typeface="Algerian" pitchFamily="82" charset="0"/>
              </a:rPr>
              <a:t>Causes of acid rain </a:t>
            </a:r>
            <a:endParaRPr lang="en-IN" dirty="0">
              <a:solidFill>
                <a:schemeClr val="bg1"/>
              </a:solidFill>
              <a:latin typeface="Algerian" pitchFamily="82" charset="0"/>
            </a:endParaRPr>
          </a:p>
        </p:txBody>
      </p:sp>
      <p:sp>
        <p:nvSpPr>
          <p:cNvPr id="3" name="Subtitle 2"/>
          <p:cNvSpPr>
            <a:spLocks noGrp="1"/>
          </p:cNvSpPr>
          <p:nvPr>
            <p:ph type="subTitle" idx="1"/>
          </p:nvPr>
        </p:nvSpPr>
        <p:spPr>
          <a:xfrm>
            <a:off x="179512" y="1628800"/>
            <a:ext cx="4392488" cy="4752528"/>
          </a:xfrm>
          <a:solidFill>
            <a:schemeClr val="tx1"/>
          </a:solidFill>
        </p:spPr>
        <p:txBody>
          <a:bodyPr>
            <a:normAutofit fontScale="85000" lnSpcReduction="20000"/>
          </a:bodyPr>
          <a:lstStyle/>
          <a:p>
            <a:r>
              <a:rPr lang="en-IN" b="1" dirty="0" smtClean="0">
                <a:solidFill>
                  <a:schemeClr val="bg1"/>
                </a:solidFill>
                <a:latin typeface="Maiandra GD" pitchFamily="34" charset="0"/>
              </a:rPr>
              <a:t>Acid rain</a:t>
            </a:r>
            <a:r>
              <a:rPr lang="en-IN" dirty="0" smtClean="0">
                <a:solidFill>
                  <a:schemeClr val="bg1"/>
                </a:solidFill>
                <a:latin typeface="Maiandra GD" pitchFamily="34" charset="0"/>
              </a:rPr>
              <a:t> is </a:t>
            </a:r>
            <a:r>
              <a:rPr lang="en-IN" b="1" dirty="0" smtClean="0">
                <a:solidFill>
                  <a:schemeClr val="bg1"/>
                </a:solidFill>
                <a:latin typeface="Maiandra GD" pitchFamily="34" charset="0"/>
              </a:rPr>
              <a:t>caused</a:t>
            </a:r>
            <a:r>
              <a:rPr lang="en-IN" dirty="0" smtClean="0">
                <a:solidFill>
                  <a:schemeClr val="bg1"/>
                </a:solidFill>
                <a:latin typeface="Maiandra GD" pitchFamily="34" charset="0"/>
              </a:rPr>
              <a:t> by a chemical reaction that begins when compounds like </a:t>
            </a:r>
            <a:r>
              <a:rPr lang="en-IN" dirty="0" err="1" smtClean="0">
                <a:solidFill>
                  <a:schemeClr val="bg1"/>
                </a:solidFill>
                <a:latin typeface="Maiandra GD" pitchFamily="34" charset="0"/>
              </a:rPr>
              <a:t>sulfur</a:t>
            </a:r>
            <a:r>
              <a:rPr lang="en-IN" dirty="0" smtClean="0">
                <a:solidFill>
                  <a:schemeClr val="bg1"/>
                </a:solidFill>
                <a:latin typeface="Maiandra GD" pitchFamily="34" charset="0"/>
              </a:rPr>
              <a:t> dioxide and nitrogen oxides are released into the air. These substances can rise very high into the atmosphere, where they mix and react with water, oxygen, and other chemicals to form more </a:t>
            </a:r>
            <a:r>
              <a:rPr lang="en-IN" b="1" dirty="0" smtClean="0">
                <a:solidFill>
                  <a:schemeClr val="bg1"/>
                </a:solidFill>
                <a:latin typeface="Maiandra GD" pitchFamily="34" charset="0"/>
              </a:rPr>
              <a:t>acidic</a:t>
            </a:r>
            <a:r>
              <a:rPr lang="en-IN" dirty="0" smtClean="0">
                <a:solidFill>
                  <a:schemeClr val="bg1"/>
                </a:solidFill>
                <a:latin typeface="Maiandra GD" pitchFamily="34" charset="0"/>
              </a:rPr>
              <a:t> pollutants, known as </a:t>
            </a:r>
            <a:r>
              <a:rPr lang="en-IN" b="1" dirty="0" smtClean="0">
                <a:solidFill>
                  <a:schemeClr val="bg1"/>
                </a:solidFill>
                <a:latin typeface="Maiandra GD" pitchFamily="34" charset="0"/>
              </a:rPr>
              <a:t>acid rain</a:t>
            </a:r>
            <a:r>
              <a:rPr lang="en-IN" dirty="0" smtClean="0">
                <a:solidFill>
                  <a:schemeClr val="bg1"/>
                </a:solidFill>
                <a:latin typeface="Maiandra GD" pitchFamily="34" charset="0"/>
              </a:rPr>
              <a:t>.</a:t>
            </a:r>
            <a:endParaRPr lang="en-IN" dirty="0">
              <a:solidFill>
                <a:schemeClr val="bg1"/>
              </a:solidFill>
              <a:latin typeface="Maiandra GD" pitchFamily="34" charset="0"/>
            </a:endParaRPr>
          </a:p>
        </p:txBody>
      </p:sp>
      <p:pic>
        <p:nvPicPr>
          <p:cNvPr id="19458" name="Picture 2" descr="What is Acid Rain? | Acid Rain | US EPA"/>
          <p:cNvPicPr>
            <a:picLocks noChangeAspect="1" noChangeArrowheads="1"/>
          </p:cNvPicPr>
          <p:nvPr/>
        </p:nvPicPr>
        <p:blipFill>
          <a:blip r:embed="rId3" cstate="print"/>
          <a:srcRect/>
          <a:stretch>
            <a:fillRect/>
          </a:stretch>
        </p:blipFill>
        <p:spPr bwMode="auto">
          <a:xfrm>
            <a:off x="4788024" y="2060848"/>
            <a:ext cx="4104456" cy="320650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8640"/>
            <a:ext cx="7772400" cy="1152128"/>
          </a:xfrm>
        </p:spPr>
        <p:txBody>
          <a:bodyPr>
            <a:normAutofit fontScale="90000"/>
          </a:bodyPr>
          <a:lstStyle/>
          <a:p>
            <a:r>
              <a:rPr lang="en-US" dirty="0" smtClean="0">
                <a:solidFill>
                  <a:schemeClr val="bg1"/>
                </a:solidFill>
                <a:latin typeface="Algerian" pitchFamily="82" charset="0"/>
              </a:rPr>
              <a:t>Measures to protect </a:t>
            </a:r>
            <a:r>
              <a:rPr lang="en-US" dirty="0" err="1" smtClean="0">
                <a:solidFill>
                  <a:schemeClr val="bg1"/>
                </a:solidFill>
                <a:latin typeface="Algerian" pitchFamily="82" charset="0"/>
              </a:rPr>
              <a:t>taj</a:t>
            </a:r>
            <a:r>
              <a:rPr lang="en-US" dirty="0" smtClean="0">
                <a:solidFill>
                  <a:schemeClr val="bg1"/>
                </a:solidFill>
                <a:latin typeface="Algerian" pitchFamily="82" charset="0"/>
              </a:rPr>
              <a:t> </a:t>
            </a:r>
            <a:r>
              <a:rPr lang="en-US" dirty="0" err="1" smtClean="0">
                <a:solidFill>
                  <a:schemeClr val="bg1"/>
                </a:solidFill>
                <a:latin typeface="Algerian" pitchFamily="82" charset="0"/>
              </a:rPr>
              <a:t>mahal</a:t>
            </a:r>
            <a:r>
              <a:rPr lang="en-US" dirty="0" smtClean="0">
                <a:solidFill>
                  <a:schemeClr val="bg1"/>
                </a:solidFill>
                <a:latin typeface="Algerian" pitchFamily="82" charset="0"/>
              </a:rPr>
              <a:t> from acid rain :-</a:t>
            </a:r>
            <a:endParaRPr lang="en-IN" dirty="0">
              <a:solidFill>
                <a:schemeClr val="bg1"/>
              </a:solidFill>
              <a:latin typeface="Algerian" pitchFamily="82" charset="0"/>
            </a:endParaRPr>
          </a:p>
        </p:txBody>
      </p:sp>
      <p:sp>
        <p:nvSpPr>
          <p:cNvPr id="3" name="Subtitle 2"/>
          <p:cNvSpPr>
            <a:spLocks noGrp="1"/>
          </p:cNvSpPr>
          <p:nvPr>
            <p:ph type="subTitle" idx="1"/>
          </p:nvPr>
        </p:nvSpPr>
        <p:spPr>
          <a:xfrm>
            <a:off x="395536" y="1556792"/>
            <a:ext cx="4464496" cy="5040560"/>
          </a:xfrm>
          <a:solidFill>
            <a:schemeClr val="tx1"/>
          </a:solidFill>
        </p:spPr>
        <p:txBody>
          <a:bodyPr>
            <a:noAutofit/>
          </a:bodyPr>
          <a:lstStyle/>
          <a:p>
            <a:pPr fontAlgn="base"/>
            <a:r>
              <a:rPr lang="en-IN" sz="2400" b="1" dirty="0" smtClean="0">
                <a:solidFill>
                  <a:schemeClr val="bg1"/>
                </a:solidFill>
                <a:latin typeface="Maiandra GD" pitchFamily="34" charset="0"/>
              </a:rPr>
              <a:t>We need non-polluting industries in Agra. Waste management is a major issue in the city. Artificial illumination around the </a:t>
            </a:r>
            <a:r>
              <a:rPr lang="en-IN" sz="2400" b="1" dirty="0" err="1" smtClean="0">
                <a:solidFill>
                  <a:schemeClr val="bg1"/>
                </a:solidFill>
                <a:latin typeface="Maiandra GD" pitchFamily="34" charset="0"/>
              </a:rPr>
              <a:t>Taj</a:t>
            </a:r>
            <a:r>
              <a:rPr lang="en-IN" sz="2400" b="1" dirty="0" smtClean="0">
                <a:solidFill>
                  <a:schemeClr val="bg1"/>
                </a:solidFill>
                <a:latin typeface="Maiandra GD" pitchFamily="34" charset="0"/>
              </a:rPr>
              <a:t> </a:t>
            </a:r>
            <a:r>
              <a:rPr lang="en-IN" sz="2400" b="1" dirty="0" err="1" smtClean="0">
                <a:solidFill>
                  <a:schemeClr val="bg1"/>
                </a:solidFill>
                <a:latin typeface="Maiandra GD" pitchFamily="34" charset="0"/>
              </a:rPr>
              <a:t>Mahal</a:t>
            </a:r>
            <a:r>
              <a:rPr lang="en-IN" sz="2400" b="1" dirty="0" smtClean="0">
                <a:solidFill>
                  <a:schemeClr val="bg1"/>
                </a:solidFill>
                <a:latin typeface="Maiandra GD" pitchFamily="34" charset="0"/>
              </a:rPr>
              <a:t> is not a pollutant. Electric cremation has to be made compulsory</a:t>
            </a:r>
            <a:r>
              <a:rPr lang="en-IN" sz="2400" b="1" dirty="0" smtClean="0">
                <a:solidFill>
                  <a:schemeClr val="bg1"/>
                </a:solidFill>
                <a:latin typeface="Maiandra GD" pitchFamily="34" charset="0"/>
              </a:rPr>
              <a:t>.</a:t>
            </a:r>
            <a:r>
              <a:rPr lang="en-IN" sz="2400" b="1" dirty="0" smtClean="0">
                <a:solidFill>
                  <a:schemeClr val="bg1"/>
                </a:solidFill>
              </a:rPr>
              <a:t> Clean up the sewage drain that has become the Yamuna.</a:t>
            </a:r>
          </a:p>
          <a:p>
            <a:pPr fontAlgn="base"/>
            <a:r>
              <a:rPr lang="en-IN" sz="2400" b="1" dirty="0" smtClean="0">
                <a:solidFill>
                  <a:schemeClr val="bg1"/>
                </a:solidFill>
              </a:rPr>
              <a:t>Major </a:t>
            </a:r>
            <a:r>
              <a:rPr lang="en-IN" sz="2400" b="1" dirty="0" err="1" smtClean="0">
                <a:solidFill>
                  <a:schemeClr val="bg1"/>
                </a:solidFill>
              </a:rPr>
              <a:t>desilting</a:t>
            </a:r>
            <a:r>
              <a:rPr lang="en-IN" sz="2400" b="1" dirty="0" smtClean="0">
                <a:solidFill>
                  <a:schemeClr val="bg1"/>
                </a:solidFill>
              </a:rPr>
              <a:t> work of the river is required on an urgent basis.</a:t>
            </a:r>
          </a:p>
          <a:p>
            <a:pPr fontAlgn="base"/>
            <a:r>
              <a:rPr lang="en-IN" sz="2400" b="1" dirty="0" smtClean="0">
                <a:solidFill>
                  <a:schemeClr val="bg1"/>
                </a:solidFill>
              </a:rPr>
              <a:t>We need non-polluting industries </a:t>
            </a:r>
            <a:r>
              <a:rPr lang="en-IN" sz="2400" b="1" dirty="0" smtClean="0"/>
              <a:t>in Agra.</a:t>
            </a:r>
            <a:endParaRPr lang="en-IN" sz="2400" b="1" dirty="0"/>
          </a:p>
        </p:txBody>
      </p:sp>
      <p:pic>
        <p:nvPicPr>
          <p:cNvPr id="20482" name="Picture 2" descr="Scientists Identify The Culprits Responsible For The Browning Of India's Taj  Mahal Kids News Article"/>
          <p:cNvPicPr>
            <a:picLocks noChangeAspect="1" noChangeArrowheads="1"/>
          </p:cNvPicPr>
          <p:nvPr/>
        </p:nvPicPr>
        <p:blipFill>
          <a:blip r:embed="rId3" cstate="print"/>
          <a:srcRect/>
          <a:stretch>
            <a:fillRect/>
          </a:stretch>
        </p:blipFill>
        <p:spPr bwMode="auto">
          <a:xfrm>
            <a:off x="5364088" y="2060848"/>
            <a:ext cx="3600400" cy="40324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ank you Images | Pictures to Help Express your Gratitud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361</Words>
  <Application>Microsoft Office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corrosion of taj mahal.</vt:lpstr>
      <vt:lpstr>Contents :- </vt:lpstr>
      <vt:lpstr>About history of taj mahal</vt:lpstr>
      <vt:lpstr>About acid rain </vt:lpstr>
      <vt:lpstr>Effects of acid rain on taj mahal </vt:lpstr>
      <vt:lpstr>Slide 6</vt:lpstr>
      <vt:lpstr>Causes of acid rain </vt:lpstr>
      <vt:lpstr>Measures to protect taj mahal from acid rain :-</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cp:revision>
  <dcterms:created xsi:type="dcterms:W3CDTF">2021-05-11T03:38:00Z</dcterms:created>
  <dcterms:modified xsi:type="dcterms:W3CDTF">2021-05-11T07:45:31Z</dcterms:modified>
</cp:coreProperties>
</file>